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4"/>
  </p:notesMasterIdLst>
  <p:sldIdLst>
    <p:sldId id="270" r:id="rId3"/>
    <p:sldId id="256" r:id="rId4"/>
    <p:sldId id="262" r:id="rId5"/>
    <p:sldId id="263" r:id="rId6"/>
    <p:sldId id="267" r:id="rId7"/>
    <p:sldId id="264" r:id="rId8"/>
    <p:sldId id="265" r:id="rId9"/>
    <p:sldId id="259" r:id="rId10"/>
    <p:sldId id="257" r:id="rId11"/>
    <p:sldId id="266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7" d="100"/>
          <a:sy n="67" d="100"/>
        </p:scale>
        <p:origin x="124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E6763-2216-4A62-8635-9A473D88A59D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BB952-D391-4145-9F91-10443377BC8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530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51CCE3-DDAF-404F-AE53-205949383DD4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912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106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293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5115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825875"/>
            <a:ext cx="186372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/>
          <p:cNvSpPr>
            <a:spLocks noGrp="1"/>
          </p:cNvSpPr>
          <p:nvPr>
            <p:ph type="ctrTitle"/>
          </p:nvPr>
        </p:nvSpPr>
        <p:spPr>
          <a:xfrm>
            <a:off x="1514475" y="1523999"/>
            <a:ext cx="9144000" cy="1185863"/>
          </a:xfrm>
        </p:spPr>
        <p:txBody>
          <a:bodyPr/>
          <a:lstStyle>
            <a:lvl1pPr algn="ctr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/>
          </p:nvPr>
        </p:nvSpPr>
        <p:spPr>
          <a:xfrm>
            <a:off x="1514475" y="2801938"/>
            <a:ext cx="9144000" cy="6842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2000">
                <a:solidFill>
                  <a:schemeClr val="tx1"/>
                </a:solidFill>
              </a:defRPr>
            </a:lvl2pPr>
            <a:lvl3pPr marL="0" indent="0" algn="ctr">
              <a:buNone/>
              <a:defRPr sz="1800"/>
            </a:lvl3pPr>
            <a:lvl4pPr marL="0" indent="0" algn="ctr">
              <a:buNone/>
              <a:defRPr sz="1600"/>
            </a:lvl4pPr>
            <a:lvl5pPr marL="0" indent="0" algn="ctr">
              <a:buNone/>
              <a:defRPr sz="1600"/>
            </a:lvl5pPr>
            <a:lvl6pPr marL="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sv-SE"/>
              <a:t>Klicka här för att ändra format på underrubrik i bakgrunden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1570559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8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5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73088" y="1825625"/>
            <a:ext cx="11042650" cy="415925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6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7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E31A552-57E8-4600-B902-9AB828CD597E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12632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8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73088" y="1825625"/>
            <a:ext cx="5335876" cy="4159249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 noChangeAspect="1"/>
          </p:cNvSpPr>
          <p:nvPr>
            <p:ph sz="half" idx="2"/>
          </p:nvPr>
        </p:nvSpPr>
        <p:spPr>
          <a:xfrm>
            <a:off x="6345382" y="1825625"/>
            <a:ext cx="5270354" cy="415925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AD0398C-DC64-4FA5-9D7A-0ACF12DAD2D9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0907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8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4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5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6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F85E8C4-89F5-45C1-8725-F307B3C2CF85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020426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5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3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13EEB6A-FCA4-4AAA-BC13-A1D1B53890C6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10334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73088" y="581024"/>
            <a:ext cx="4198937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581026"/>
            <a:ext cx="6457950" cy="54038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4"/>
            <a:ext cx="4198937" cy="386080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EB5A7AC-7EBC-4BA3-AF92-632C0DF23A9B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309741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1/2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6315075" y="581024"/>
            <a:ext cx="5326063" cy="540385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73088" y="581024"/>
            <a:ext cx="5313362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4"/>
            <a:ext cx="5313362" cy="386080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897563-834C-441A-A46C-C8A8399E7290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975453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1/3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7932937" y="581025"/>
            <a:ext cx="36828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73087" y="581024"/>
            <a:ext cx="6923087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5"/>
            <a:ext cx="6923086" cy="3860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10840B7-1A6C-411B-87F9-238359E0C2CD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0941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2000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2/3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10"/>
          <p:cNvSpPr/>
          <p:nvPr userDrawn="1"/>
        </p:nvSpPr>
        <p:spPr>
          <a:xfrm>
            <a:off x="0" y="6291263"/>
            <a:ext cx="12192000" cy="566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pic>
        <p:nvPicPr>
          <p:cNvPr id="6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372225"/>
            <a:ext cx="194945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tshållare för bild 2"/>
          <p:cNvSpPr>
            <a:spLocks noGrp="1" noChangeAspect="1"/>
          </p:cNvSpPr>
          <p:nvPr>
            <p:ph type="pic" idx="1"/>
          </p:nvPr>
        </p:nvSpPr>
        <p:spPr>
          <a:xfrm>
            <a:off x="4253738" y="571499"/>
            <a:ext cx="7362000" cy="541337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  <a:endParaRPr lang="sv-SE" noProof="0" dirty="0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573088" y="581024"/>
            <a:ext cx="3303588" cy="1395125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573088" y="2124075"/>
            <a:ext cx="3303588" cy="3860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sidfot 2"/>
          <p:cNvSpPr>
            <a:spLocks noGrp="1"/>
          </p:cNvSpPr>
          <p:nvPr>
            <p:ph type="ftr" sz="quarter" idx="10"/>
          </p:nvPr>
        </p:nvSpPr>
        <p:spPr>
          <a:xfrm>
            <a:off x="2876550" y="6461125"/>
            <a:ext cx="6438900" cy="227013"/>
          </a:xfrm>
        </p:spPr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1"/>
          </p:nvPr>
        </p:nvSpPr>
        <p:spPr>
          <a:xfrm>
            <a:off x="10523538" y="6472238"/>
            <a:ext cx="1092200" cy="2159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5E14C1-3547-41AD-B412-47B1103C8B10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12425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130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942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240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85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925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283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13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D051-454A-414E-9CC7-E7EA80D6E81F}" type="datetimeFigureOut">
              <a:rPr lang="sv-SE" smtClean="0"/>
              <a:t>2020-01-18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4CDAD-3E39-41C6-82AF-3DEF2D0305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698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573088" y="581025"/>
            <a:ext cx="11042650" cy="100171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1027" name="Platshållare för text 2"/>
          <p:cNvSpPr>
            <a:spLocks noGrp="1"/>
          </p:cNvSpPr>
          <p:nvPr>
            <p:ph type="body" idx="1"/>
          </p:nvPr>
        </p:nvSpPr>
        <p:spPr bwMode="auto">
          <a:xfrm>
            <a:off x="573088" y="1825625"/>
            <a:ext cx="1104265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Redigera format för bakgrundstext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9802813" y="6200775"/>
            <a:ext cx="1843087" cy="471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i="0" baseline="0" smtClean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5D3D9E3-D3F0-4BEE-8E61-F83569718BAA}" type="datetime1">
              <a:rPr lang="sv-SE"/>
              <a:pPr>
                <a:defRPr/>
              </a:pPr>
              <a:t>2020-01-18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876550" y="6200775"/>
            <a:ext cx="6438900" cy="471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 i="1" dirty="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sv-SE"/>
              <a:t>Presentatörens namn</a:t>
            </a:r>
          </a:p>
        </p:txBody>
      </p:sp>
    </p:spTree>
    <p:extLst>
      <p:ext uri="{BB962C8B-B14F-4D97-AF65-F5344CB8AC3E}">
        <p14:creationId xmlns:p14="http://schemas.microsoft.com/office/powerpoint/2010/main" val="65148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transition>
    <p:fade/>
  </p:transition>
  <p:hf hd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 kern="1200" cap="all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2pPr>
      <a:lvl3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3pPr>
      <a:lvl4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4pPr>
      <a:lvl5pPr algn="l" defTabSz="714375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Garamond" panose="02020404030301010803" pitchFamily="18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emf"/><Relationship Id="rId5" Type="http://schemas.openxmlformats.org/officeDocument/2006/relationships/image" Target="../media/image8.jp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mailto:magnus.bengtsson@hb.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emf"/><Relationship Id="rId5" Type="http://schemas.openxmlformats.org/officeDocument/2006/relationships/image" Target="../media/image8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14475" y="1524000"/>
            <a:ext cx="9144000" cy="195072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sz="6600" dirty="0"/>
              <a:t>Maskininlärning och Neurala nätverk</a:t>
            </a:r>
            <a:br>
              <a:rPr lang="sv-SE" sz="3200" dirty="0"/>
            </a:br>
            <a:br>
              <a:rPr lang="sv-SE" sz="3200" dirty="0"/>
            </a:br>
            <a:r>
              <a:rPr lang="sv-SE" sz="3200" b="0" dirty="0"/>
              <a:t>forskargrupp industriell ekonomi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2111476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had\Pictures\Wallpapers\gearsbackgroundblue.jpg">
            <a:extLst>
              <a:ext uri="{FF2B5EF4-FFF2-40B4-BE49-F238E27FC236}">
                <a16:creationId xmlns:a16="http://schemas.microsoft.com/office/drawing/2014/main" id="{EA595EBB-D2DF-44D6-9863-703E95A35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2222" r="1111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9" name="Platshållare för innehåll 8">
            <a:extLst>
              <a:ext uri="{FF2B5EF4-FFF2-40B4-BE49-F238E27FC236}">
                <a16:creationId xmlns:a16="http://schemas.microsoft.com/office/drawing/2014/main" id="{266803B7-9846-447E-832A-5007AAC45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2" y="1451338"/>
            <a:ext cx="3997165" cy="2248405"/>
          </a:xfr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B87A1F19-B927-4390-B5E2-202AD17D332D}"/>
              </a:ext>
            </a:extLst>
          </p:cNvPr>
          <p:cNvSpPr txBox="1"/>
          <p:nvPr/>
        </p:nvSpPr>
        <p:spPr>
          <a:xfrm>
            <a:off x="2011683" y="237923"/>
            <a:ext cx="3112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/>
              <a:t>Tillämpningar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B3BB-A75E-4C70-9A15-E464F54F3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D43D232A-FEF6-47D0-9F0A-40137D1AD1E6}"/>
              </a:ext>
            </a:extLst>
          </p:cNvPr>
          <p:cNvSpPr/>
          <p:nvPr/>
        </p:nvSpPr>
        <p:spPr>
          <a:xfrm>
            <a:off x="2011683" y="980805"/>
            <a:ext cx="3077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https://youtu.be/byGZt5ZYup0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548FB62-D913-44CB-A0B2-D0FBD1537BC0}"/>
              </a:ext>
            </a:extLst>
          </p:cNvPr>
          <p:cNvSpPr txBox="1"/>
          <p:nvPr/>
        </p:nvSpPr>
        <p:spPr>
          <a:xfrm>
            <a:off x="2011683" y="4107122"/>
            <a:ext cx="56442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Självkörande fordon AD </a:t>
            </a:r>
          </a:p>
          <a:p>
            <a:pPr algn="just"/>
            <a:r>
              <a:rPr lang="sv-SE" sz="2800" b="1" dirty="0"/>
              <a:t>Detektera väg /hinder</a:t>
            </a:r>
          </a:p>
          <a:p>
            <a:pPr algn="just"/>
            <a:r>
              <a:rPr lang="sv-SE" sz="2800" b="1" dirty="0"/>
              <a:t>Klassificering av objekt</a:t>
            </a:r>
          </a:p>
          <a:p>
            <a:pPr algn="just"/>
            <a:r>
              <a:rPr lang="sv-SE" sz="2800" b="1" dirty="0"/>
              <a:t>Hantering av stora data mängder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3E50FA93-9E8D-41D3-9776-57D4E00FA970}"/>
              </a:ext>
            </a:extLst>
          </p:cNvPr>
          <p:cNvSpPr txBox="1"/>
          <p:nvPr/>
        </p:nvSpPr>
        <p:spPr>
          <a:xfrm>
            <a:off x="1976288" y="5976444"/>
            <a:ext cx="3723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/>
              <a:t>ADAS: </a:t>
            </a:r>
            <a:r>
              <a:rPr lang="sv-SE" sz="1600" b="1" dirty="0" err="1"/>
              <a:t>Advanced</a:t>
            </a:r>
            <a:r>
              <a:rPr lang="sv-SE" sz="1600" b="1" dirty="0"/>
              <a:t> Driver Assistant Systems</a:t>
            </a:r>
          </a:p>
          <a:p>
            <a:r>
              <a:rPr lang="sv-SE" sz="1600" b="1" dirty="0"/>
              <a:t>AD: </a:t>
            </a:r>
            <a:r>
              <a:rPr lang="sv-SE" sz="1600" b="1" dirty="0" err="1"/>
              <a:t>Autonomous</a:t>
            </a:r>
            <a:r>
              <a:rPr lang="sv-SE" sz="1600" b="1" dirty="0"/>
              <a:t> Drive</a:t>
            </a: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5FBAF97D-B2CF-40D2-A445-0F0E8BF08C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  <p:pic>
        <p:nvPicPr>
          <p:cNvPr id="2" name="Getting Started with JetBot2">
            <a:hlinkClick r:id="" action="ppaction://media"/>
            <a:extLst>
              <a:ext uri="{FF2B5EF4-FFF2-40B4-BE49-F238E27FC236}">
                <a16:creationId xmlns:a16="http://schemas.microsoft.com/office/drawing/2014/main" id="{9422A0D7-3CC7-4E9E-8802-4175B8C18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3764133"/>
            <a:ext cx="2666036" cy="14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DA6CC65-2A5F-43F9-9905-E90FFB8E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:\Users\Chad\Pictures\Wallpapers\gearsbackgroundblue.jpg">
            <a:extLst>
              <a:ext uri="{FF2B5EF4-FFF2-40B4-BE49-F238E27FC236}">
                <a16:creationId xmlns:a16="http://schemas.microsoft.com/office/drawing/2014/main" id="{7E87BEB6-A962-4CBE-94F0-E8C0881A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2222" r="1111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BA38B3-BD6D-487E-AD20-FDBAC4DB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DB06E4F-ADFF-465E-8418-3792A5BACC78}"/>
              </a:ext>
            </a:extLst>
          </p:cNvPr>
          <p:cNvSpPr txBox="1"/>
          <p:nvPr/>
        </p:nvSpPr>
        <p:spPr>
          <a:xfrm>
            <a:off x="2011683" y="1123269"/>
            <a:ext cx="56442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Programspråk: </a:t>
            </a:r>
            <a:r>
              <a:rPr lang="sv-SE" sz="2800" b="1" dirty="0" err="1"/>
              <a:t>Python</a:t>
            </a:r>
            <a:endParaRPr lang="sv-SE" sz="2800" b="1" dirty="0"/>
          </a:p>
          <a:p>
            <a:pPr algn="just"/>
            <a:r>
              <a:rPr lang="sv-SE" sz="2800" b="1" dirty="0"/>
              <a:t>Grundläggande datalogi kopplat till </a:t>
            </a:r>
          </a:p>
          <a:p>
            <a:pPr algn="just"/>
            <a:r>
              <a:rPr lang="sv-SE" sz="2800" b="1" dirty="0"/>
              <a:t>ML/AI</a:t>
            </a:r>
          </a:p>
          <a:p>
            <a:pPr algn="just"/>
            <a:r>
              <a:rPr lang="sv-SE" sz="2800" b="1" dirty="0"/>
              <a:t>Industriellt tillämpbara uppgifter</a:t>
            </a:r>
          </a:p>
          <a:p>
            <a:pPr algn="just"/>
            <a:endParaRPr lang="sv-SE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B23FE-DE26-4A5B-B60C-E12433ED303C}"/>
              </a:ext>
            </a:extLst>
          </p:cNvPr>
          <p:cNvSpPr txBox="1"/>
          <p:nvPr/>
        </p:nvSpPr>
        <p:spPr>
          <a:xfrm>
            <a:off x="2011683" y="237923"/>
            <a:ext cx="4449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/>
              <a:t>Genomförande/Mål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915C9-DB2E-4923-B4F5-10A43C295FB4}"/>
              </a:ext>
            </a:extLst>
          </p:cNvPr>
          <p:cNvSpPr txBox="1"/>
          <p:nvPr/>
        </p:nvSpPr>
        <p:spPr>
          <a:xfrm>
            <a:off x="2011683" y="3529341"/>
            <a:ext cx="5644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Relevanta exempel som kan skalas upp i industriell tillämpningar</a:t>
            </a:r>
          </a:p>
          <a:p>
            <a:pPr algn="just"/>
            <a:r>
              <a:rPr lang="sv-SE" sz="2800" b="1" dirty="0"/>
              <a:t>Inom en rad områden, </a:t>
            </a:r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sv-SE" sz="2800" b="1" dirty="0"/>
              <a:t>Process och tillverkningsindustri</a:t>
            </a:r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sv-SE" sz="2800" b="1" dirty="0"/>
              <a:t>Fordonsindustri</a:t>
            </a:r>
          </a:p>
          <a:p>
            <a:pPr marL="457189" indent="-457189" algn="just">
              <a:buFont typeface="Arial" panose="020B0604020202020204" pitchFamily="34" charset="0"/>
              <a:buChar char="•"/>
            </a:pPr>
            <a:r>
              <a:rPr lang="sv-SE" sz="2800" b="1" dirty="0"/>
              <a:t>Automationsindustri </a:t>
            </a:r>
          </a:p>
          <a:p>
            <a:pPr algn="just"/>
            <a:endParaRPr lang="sv-SE" sz="2800" b="1" dirty="0"/>
          </a:p>
        </p:txBody>
      </p:sp>
      <p:pic>
        <p:nvPicPr>
          <p:cNvPr id="9" name="Bildobjekt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2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3" descr="C:\Users\Chad\Pictures\Wallpapers\gearsbackgroundblue.jpg"/>
          <p:cNvPicPr>
            <a:picLocks noChangeAspect="1" noChangeArrowheads="1"/>
          </p:cNvPicPr>
          <p:nvPr/>
        </p:nvPicPr>
        <p:blipFill>
          <a:blip r:embed="rId2" cstate="print"/>
          <a:srcRect l="22222" r="1111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1683" y="237923"/>
            <a:ext cx="5904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/>
              <a:t>Fristående kurs våren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1683" y="1408223"/>
            <a:ext cx="56442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Kursinnehåll</a:t>
            </a:r>
          </a:p>
          <a:p>
            <a:pPr algn="just"/>
            <a:r>
              <a:rPr lang="sv-SE" sz="2800" b="1" dirty="0" err="1"/>
              <a:t>Wavelet</a:t>
            </a:r>
            <a:r>
              <a:rPr lang="sv-SE" sz="2800" dirty="0"/>
              <a:t> – Filtrering av information</a:t>
            </a:r>
          </a:p>
          <a:p>
            <a:pPr algn="just"/>
            <a:r>
              <a:rPr lang="sv-SE" sz="2800" dirty="0" err="1"/>
              <a:t>Klassifiering</a:t>
            </a:r>
            <a:r>
              <a:rPr lang="sv-SE" sz="2800" dirty="0"/>
              <a:t> av data – </a:t>
            </a:r>
            <a:r>
              <a:rPr lang="sv-SE" sz="2800" b="1" dirty="0"/>
              <a:t>Naive </a:t>
            </a:r>
            <a:r>
              <a:rPr lang="sv-SE" sz="2800" b="1" dirty="0" err="1"/>
              <a:t>Bayes</a:t>
            </a:r>
            <a:r>
              <a:rPr lang="sv-SE" sz="2800" b="1" dirty="0"/>
              <a:t> </a:t>
            </a:r>
          </a:p>
          <a:p>
            <a:pPr algn="just"/>
            <a:r>
              <a:rPr lang="sv-SE" sz="2800" dirty="0"/>
              <a:t>Träning av nätverk – </a:t>
            </a:r>
            <a:r>
              <a:rPr lang="sv-SE" sz="2800" b="1" dirty="0"/>
              <a:t>Neurala nätverk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6371" y="3724386"/>
            <a:ext cx="678318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Förkunskapskrav</a:t>
            </a:r>
          </a:p>
          <a:p>
            <a:pPr algn="just"/>
            <a:r>
              <a:rPr lang="sv-SE" dirty="0"/>
              <a:t>Grundläggande behörighet samt Matematisk analys 7,5 </a:t>
            </a:r>
            <a:r>
              <a:rPr lang="sv-SE" dirty="0" err="1"/>
              <a:t>hp</a:t>
            </a:r>
            <a:r>
              <a:rPr lang="sv-SE" dirty="0"/>
              <a:t> och Matematisk statistik 7,5 </a:t>
            </a:r>
            <a:r>
              <a:rPr lang="sv-SE" dirty="0" err="1"/>
              <a:t>hp</a:t>
            </a:r>
            <a:endParaRPr lang="sv-SE" dirty="0"/>
          </a:p>
          <a:p>
            <a:pPr algn="just"/>
            <a:r>
              <a:rPr lang="sv-SE" sz="2800" b="1" dirty="0"/>
              <a:t>Kursen går på kvartsfart från januari – maj</a:t>
            </a:r>
          </a:p>
          <a:p>
            <a:pPr algn="just"/>
            <a:r>
              <a:rPr lang="sv-SE" sz="2800" b="1" dirty="0"/>
              <a:t>Kursansvarig</a:t>
            </a:r>
          </a:p>
          <a:p>
            <a:pPr algn="just"/>
            <a:r>
              <a:rPr lang="sv-SE" sz="2800" b="1" dirty="0">
                <a:hlinkClick r:id="rId4"/>
              </a:rPr>
              <a:t>magnus.bengtsson@hb.se</a:t>
            </a:r>
            <a:r>
              <a:rPr lang="sv-SE" sz="2800" b="1" dirty="0"/>
              <a:t> </a:t>
            </a:r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8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E7D376-975D-450F-BAE3-FC9AB4A1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1D5CC71-FE58-4A81-8196-944152977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:\Users\Chad\Pictures\Wallpapers\gearsbackgroundblue.jpg">
            <a:extLst>
              <a:ext uri="{FF2B5EF4-FFF2-40B4-BE49-F238E27FC236}">
                <a16:creationId xmlns:a16="http://schemas.microsoft.com/office/drawing/2014/main" id="{6354E265-E93A-4245-AD92-BD104BCE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2222" r="1111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4D9E531-6B01-43DC-8121-9DFC5D2FE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87D6954-D293-423D-8605-E0BE792EC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F19AD-CC0F-41A9-B3B0-1A3941E52B01}"/>
              </a:ext>
            </a:extLst>
          </p:cNvPr>
          <p:cNvSpPr txBox="1"/>
          <p:nvPr/>
        </p:nvSpPr>
        <p:spPr>
          <a:xfrm>
            <a:off x="2011683" y="237923"/>
            <a:ext cx="4212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/>
              <a:t>Varför denna kurs?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38344-30A3-4E56-811A-A093530F6443}"/>
              </a:ext>
            </a:extLst>
          </p:cNvPr>
          <p:cNvSpPr txBox="1"/>
          <p:nvPr/>
        </p:nvSpPr>
        <p:spPr>
          <a:xfrm>
            <a:off x="453007" y="1408223"/>
            <a:ext cx="6736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Vi behöver förstå inre egenskaper i de fysikaliska system vi vill automatisera för att</a:t>
            </a:r>
          </a:p>
          <a:p>
            <a:pPr algn="just"/>
            <a:r>
              <a:rPr lang="sv-SE" sz="2800" b="1" dirty="0"/>
              <a:t>över huvud taget klara av automatisera.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45CF18E9-B597-469F-8BDA-389CAE4A39FA}"/>
              </a:ext>
            </a:extLst>
          </p:cNvPr>
          <p:cNvSpPr txBox="1"/>
          <p:nvPr/>
        </p:nvSpPr>
        <p:spPr>
          <a:xfrm>
            <a:off x="529512" y="3104167"/>
            <a:ext cx="6736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Vi behöver kunna filtrera och klassificera information innan vi designar en automatiserad process. Genom att göra så kan avancerad automation uppnås på kort tid. </a:t>
            </a:r>
          </a:p>
        </p:txBody>
      </p:sp>
    </p:spTree>
    <p:extLst>
      <p:ext uri="{BB962C8B-B14F-4D97-AF65-F5344CB8AC3E}">
        <p14:creationId xmlns:p14="http://schemas.microsoft.com/office/powerpoint/2010/main" val="49902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E7D376-975D-450F-BAE3-FC9AB4A1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1D5CC71-FE58-4A81-8196-944152977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:\Users\Chad\Pictures\Wallpapers\gearsbackgroundblue.jpg">
            <a:extLst>
              <a:ext uri="{FF2B5EF4-FFF2-40B4-BE49-F238E27FC236}">
                <a16:creationId xmlns:a16="http://schemas.microsoft.com/office/drawing/2014/main" id="{6354E265-E93A-4245-AD92-BD104BCE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2222" r="1111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4D9E531-6B01-43DC-8121-9DFC5D2FE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87D6954-D293-423D-8605-E0BE792EC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F19AD-CC0F-41A9-B3B0-1A3941E52B01}"/>
              </a:ext>
            </a:extLst>
          </p:cNvPr>
          <p:cNvSpPr txBox="1"/>
          <p:nvPr/>
        </p:nvSpPr>
        <p:spPr>
          <a:xfrm>
            <a:off x="2011683" y="237923"/>
            <a:ext cx="4124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/>
              <a:t>Hur uppnås detta?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38344-30A3-4E56-811A-A093530F6443}"/>
              </a:ext>
            </a:extLst>
          </p:cNvPr>
          <p:cNvSpPr txBox="1"/>
          <p:nvPr/>
        </p:nvSpPr>
        <p:spPr>
          <a:xfrm>
            <a:off x="453007" y="1408223"/>
            <a:ext cx="67362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Genom tre grundläggande processteg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sv-SE" sz="4800" b="1" dirty="0"/>
              <a:t>Filtrering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sv-SE" sz="4800" b="1" dirty="0"/>
              <a:t>Klassificering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sv-SE" sz="4800" b="1" dirty="0"/>
              <a:t>Optimering </a:t>
            </a:r>
          </a:p>
        </p:txBody>
      </p:sp>
    </p:spTree>
    <p:extLst>
      <p:ext uri="{BB962C8B-B14F-4D97-AF65-F5344CB8AC3E}">
        <p14:creationId xmlns:p14="http://schemas.microsoft.com/office/powerpoint/2010/main" val="292076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3" descr="C:\Users\Chad\Pictures\Wallpapers\gearsbackgroundblue.jpg"/>
          <p:cNvPicPr>
            <a:picLocks noChangeAspect="1" noChangeArrowheads="1"/>
          </p:cNvPicPr>
          <p:nvPr/>
        </p:nvPicPr>
        <p:blipFill>
          <a:blip r:embed="rId2" cstate="print"/>
          <a:srcRect l="22222" r="11111"/>
          <a:stretch>
            <a:fillRect/>
          </a:stretch>
        </p:blipFill>
        <p:spPr bwMode="auto">
          <a:xfrm>
            <a:off x="-119921" y="0"/>
            <a:ext cx="12192000" cy="685800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4459" y="237923"/>
            <a:ext cx="67583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b="1" dirty="0"/>
              <a:t>Hur många sökte kursen?</a:t>
            </a:r>
          </a:p>
          <a:p>
            <a:r>
              <a:rPr lang="sv-SE" sz="4000" b="1" dirty="0"/>
              <a:t>220 </a:t>
            </a:r>
            <a:r>
              <a:rPr lang="sv-SE" sz="4000" b="1" dirty="0" err="1"/>
              <a:t>st</a:t>
            </a:r>
            <a:r>
              <a:rPr lang="sv-SE" sz="4000" b="1" dirty="0"/>
              <a:t>,  varav 130 registrerade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2292" y="1922861"/>
            <a:ext cx="69513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Merparten Civilingenjörer, yrkesverksamma</a:t>
            </a:r>
          </a:p>
          <a:p>
            <a:pPr algn="just"/>
            <a:r>
              <a:rPr lang="sv-SE" sz="2800" b="1" dirty="0"/>
              <a:t>Studenter från högskolor och universitet över hela Sverige.</a:t>
            </a:r>
          </a:p>
          <a:p>
            <a:pPr algn="just"/>
            <a:endParaRPr lang="sv-SE" sz="2800" b="1" dirty="0"/>
          </a:p>
          <a:p>
            <a:pPr algn="just"/>
            <a:r>
              <a:rPr lang="sv-SE" sz="2800" b="1" dirty="0"/>
              <a:t>Kursen är den enda i sitt slag som går att läsa helt på distans denna termin.</a:t>
            </a:r>
          </a:p>
          <a:p>
            <a:pPr algn="just"/>
            <a:endParaRPr lang="sv-SE" sz="2800" b="1" dirty="0"/>
          </a:p>
          <a:p>
            <a:pPr algn="just"/>
            <a:r>
              <a:rPr lang="sv-SE" sz="2800" b="1" dirty="0"/>
              <a:t>Det finns ett stort behov av kunskap inom detta område.</a:t>
            </a:r>
          </a:p>
          <a:p>
            <a:pPr algn="just"/>
            <a:endParaRPr lang="sv-SE" sz="2800" b="1" dirty="0"/>
          </a:p>
          <a:p>
            <a:pPr algn="just"/>
            <a:endParaRPr lang="sv-SE" sz="2800" b="1" dirty="0"/>
          </a:p>
          <a:p>
            <a:pPr algn="just"/>
            <a:endParaRPr lang="sv-SE" sz="2800" b="1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2136371" y="3724386"/>
            <a:ext cx="678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sv-SE" sz="2800" b="1" dirty="0"/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5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E7D376-975D-450F-BAE3-FC9AB4A1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1D5CC71-FE58-4A81-8196-944152977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:\Users\Chad\Pictures\Wallpapers\gearsbackgroundblue.jpg">
            <a:extLst>
              <a:ext uri="{FF2B5EF4-FFF2-40B4-BE49-F238E27FC236}">
                <a16:creationId xmlns:a16="http://schemas.microsoft.com/office/drawing/2014/main" id="{6354E265-E93A-4245-AD92-BD104BCE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2222" r="1111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4D9E531-6B01-43DC-8121-9DFC5D2FE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87D6954-D293-423D-8605-E0BE792EC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F19AD-CC0F-41A9-B3B0-1A3941E52B01}"/>
              </a:ext>
            </a:extLst>
          </p:cNvPr>
          <p:cNvSpPr txBox="1"/>
          <p:nvPr/>
        </p:nvSpPr>
        <p:spPr>
          <a:xfrm>
            <a:off x="2011683" y="237923"/>
            <a:ext cx="5711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/>
              <a:t>Vad får man ut av kursen?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38344-30A3-4E56-811A-A093530F6443}"/>
              </a:ext>
            </a:extLst>
          </p:cNvPr>
          <p:cNvSpPr txBox="1"/>
          <p:nvPr/>
        </p:nvSpPr>
        <p:spPr>
          <a:xfrm>
            <a:off x="453007" y="1408223"/>
            <a:ext cx="69712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3200" b="1" dirty="0"/>
              <a:t>En detaljerad förståelse om algoritmer som används inom Maskininlärning och Neurala Nätverk</a:t>
            </a:r>
          </a:p>
          <a:p>
            <a:pPr algn="just"/>
            <a:endParaRPr lang="sv-SE" sz="3200" b="1" dirty="0"/>
          </a:p>
          <a:p>
            <a:pPr algn="just"/>
            <a:r>
              <a:rPr lang="sv-SE" sz="3200" b="1" dirty="0"/>
              <a:t>Men vad är nu då detta för något?</a:t>
            </a:r>
          </a:p>
          <a:p>
            <a:pPr algn="just"/>
            <a:r>
              <a:rPr lang="sv-SE" sz="3200" b="1" dirty="0"/>
              <a:t>Ett exempel vore på sin plats.</a:t>
            </a:r>
          </a:p>
          <a:p>
            <a:pPr algn="just"/>
            <a:endParaRPr lang="sv-SE" sz="3200" b="1" dirty="0"/>
          </a:p>
        </p:txBody>
      </p:sp>
    </p:spTree>
    <p:extLst>
      <p:ext uri="{BB962C8B-B14F-4D97-AF65-F5344CB8AC3E}">
        <p14:creationId xmlns:p14="http://schemas.microsoft.com/office/powerpoint/2010/main" val="129965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had\Pictures\Wallpapers\gearsbackgroundblue.jpg">
            <a:extLst>
              <a:ext uri="{FF2B5EF4-FFF2-40B4-BE49-F238E27FC236}">
                <a16:creationId xmlns:a16="http://schemas.microsoft.com/office/drawing/2014/main" id="{6354E265-E93A-4245-AD92-BD104BCE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2222" r="1111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4E7D376-975D-450F-BAE3-FC9AB4A1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4D9E531-6B01-43DC-8121-9DFC5D2FE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87D6954-D293-423D-8605-E0BE792EC5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F19AD-CC0F-41A9-B3B0-1A3941E52B01}"/>
              </a:ext>
            </a:extLst>
          </p:cNvPr>
          <p:cNvSpPr txBox="1"/>
          <p:nvPr/>
        </p:nvSpPr>
        <p:spPr>
          <a:xfrm>
            <a:off x="1124480" y="201183"/>
            <a:ext cx="6187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/>
              <a:t>Exempel ansiktsigenkänning</a:t>
            </a:r>
          </a:p>
        </p:txBody>
      </p:sp>
      <p:pic>
        <p:nvPicPr>
          <p:cNvPr id="11" name="min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9936" y="1110252"/>
            <a:ext cx="7693647" cy="6011485"/>
          </a:xfrm>
        </p:spPr>
      </p:pic>
    </p:spTree>
    <p:extLst>
      <p:ext uri="{BB962C8B-B14F-4D97-AF65-F5344CB8AC3E}">
        <p14:creationId xmlns:p14="http://schemas.microsoft.com/office/powerpoint/2010/main" val="27513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had\Pictures\Wallpapers\gearsbackgroundblue.jpg">
            <a:extLst>
              <a:ext uri="{FF2B5EF4-FFF2-40B4-BE49-F238E27FC236}">
                <a16:creationId xmlns:a16="http://schemas.microsoft.com/office/drawing/2014/main" id="{EA595EBB-D2DF-44D6-9863-703E95A35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2222" r="1111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B87A1F19-B927-4390-B5E2-202AD17D332D}"/>
              </a:ext>
            </a:extLst>
          </p:cNvPr>
          <p:cNvSpPr txBox="1"/>
          <p:nvPr/>
        </p:nvSpPr>
        <p:spPr>
          <a:xfrm>
            <a:off x="1851376" y="222320"/>
            <a:ext cx="4280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/>
              <a:t>Nvidia</a:t>
            </a:r>
            <a:r>
              <a:rPr lang="sv-SE" sz="4000" b="1" dirty="0"/>
              <a:t> Nano </a:t>
            </a:r>
            <a:r>
              <a:rPr lang="sv-SE" sz="4000" b="1" dirty="0" err="1"/>
              <a:t>Jetson</a:t>
            </a:r>
            <a:endParaRPr lang="sv-SE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B3BB-A75E-4C70-9A15-E464F54F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07A6563B-B5E6-4CE3-B479-29E0906CCD1E}"/>
              </a:ext>
            </a:extLst>
          </p:cNvPr>
          <p:cNvSpPr txBox="1"/>
          <p:nvPr/>
        </p:nvSpPr>
        <p:spPr>
          <a:xfrm>
            <a:off x="1976287" y="3985786"/>
            <a:ext cx="63918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GPGPU dator med Linux / </a:t>
            </a:r>
            <a:r>
              <a:rPr lang="sv-SE" sz="2800" b="1" dirty="0" err="1"/>
              <a:t>Python</a:t>
            </a:r>
            <a:endParaRPr lang="sv-SE" sz="2800" b="1" dirty="0"/>
          </a:p>
          <a:p>
            <a:pPr algn="just"/>
            <a:r>
              <a:rPr lang="sv-SE" sz="2800" b="1" dirty="0"/>
              <a:t>Samma grafikkort som i Nintendo Switch</a:t>
            </a:r>
          </a:p>
          <a:p>
            <a:pPr algn="just"/>
            <a:r>
              <a:rPr lang="sv-SE" sz="2800" b="1" dirty="0"/>
              <a:t>I gång på mindre än en timme</a:t>
            </a:r>
          </a:p>
          <a:p>
            <a:pPr algn="just"/>
            <a:r>
              <a:rPr lang="sv-SE" sz="2800" b="1" dirty="0"/>
              <a:t>Med att köra en första egenskriven AI kod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A9E0AD9-592D-4858-A09F-0C24A078D8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" t="21289" r="3292" b="9467"/>
          <a:stretch/>
        </p:blipFill>
        <p:spPr>
          <a:xfrm>
            <a:off x="1652419" y="1014814"/>
            <a:ext cx="5310909" cy="2886363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had\Pictures\Wallpapers\gearsbackgroundblue.jpg">
            <a:extLst>
              <a:ext uri="{FF2B5EF4-FFF2-40B4-BE49-F238E27FC236}">
                <a16:creationId xmlns:a16="http://schemas.microsoft.com/office/drawing/2014/main" id="{EA595EBB-D2DF-44D6-9863-703E95A35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2222" r="1111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9" name="Platshållare för innehåll 8">
            <a:extLst>
              <a:ext uri="{FF2B5EF4-FFF2-40B4-BE49-F238E27FC236}">
                <a16:creationId xmlns:a16="http://schemas.microsoft.com/office/drawing/2014/main" id="{266803B7-9846-447E-832A-5007AAC45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2" y="1451338"/>
            <a:ext cx="3997165" cy="2248405"/>
          </a:xfr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B87A1F19-B927-4390-B5E2-202AD17D332D}"/>
              </a:ext>
            </a:extLst>
          </p:cNvPr>
          <p:cNvSpPr txBox="1"/>
          <p:nvPr/>
        </p:nvSpPr>
        <p:spPr>
          <a:xfrm>
            <a:off x="2011683" y="237923"/>
            <a:ext cx="3112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/>
              <a:t>Tillämpningar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B3BB-A75E-4C70-9A15-E464F54F3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63" y="-34996"/>
            <a:ext cx="4679528" cy="3426589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D43D232A-FEF6-47D0-9F0A-40137D1AD1E6}"/>
              </a:ext>
            </a:extLst>
          </p:cNvPr>
          <p:cNvSpPr/>
          <p:nvPr/>
        </p:nvSpPr>
        <p:spPr>
          <a:xfrm>
            <a:off x="2011683" y="980805"/>
            <a:ext cx="3077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https://youtu.be/byGZt5ZYup0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548FB62-D913-44CB-A0B2-D0FBD1537BC0}"/>
              </a:ext>
            </a:extLst>
          </p:cNvPr>
          <p:cNvSpPr txBox="1"/>
          <p:nvPr/>
        </p:nvSpPr>
        <p:spPr>
          <a:xfrm>
            <a:off x="2011683" y="4107122"/>
            <a:ext cx="56442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2800" b="1" dirty="0"/>
              <a:t>Självkörande fordon AD </a:t>
            </a:r>
          </a:p>
          <a:p>
            <a:pPr algn="just"/>
            <a:r>
              <a:rPr lang="sv-SE" sz="2800" b="1" dirty="0"/>
              <a:t>Detektera väg /hinder</a:t>
            </a:r>
          </a:p>
          <a:p>
            <a:pPr algn="just"/>
            <a:r>
              <a:rPr lang="sv-SE" sz="2800" b="1" dirty="0"/>
              <a:t>Klassificering av objekt</a:t>
            </a:r>
          </a:p>
          <a:p>
            <a:pPr algn="just"/>
            <a:r>
              <a:rPr lang="sv-SE" sz="2800" b="1" dirty="0"/>
              <a:t>Hantering av stora data mängder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3E50FA93-9E8D-41D3-9776-57D4E00FA970}"/>
              </a:ext>
            </a:extLst>
          </p:cNvPr>
          <p:cNvSpPr txBox="1"/>
          <p:nvPr/>
        </p:nvSpPr>
        <p:spPr>
          <a:xfrm>
            <a:off x="1976288" y="5976444"/>
            <a:ext cx="3723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/>
              <a:t>ADAS: </a:t>
            </a:r>
            <a:r>
              <a:rPr lang="sv-SE" sz="1600" b="1" dirty="0" err="1"/>
              <a:t>Advanced</a:t>
            </a:r>
            <a:r>
              <a:rPr lang="sv-SE" sz="1600" b="1" dirty="0"/>
              <a:t> Driver Assistant Systems</a:t>
            </a:r>
          </a:p>
          <a:p>
            <a:r>
              <a:rPr lang="sv-SE" sz="1600" b="1" dirty="0"/>
              <a:t>AD: </a:t>
            </a:r>
            <a:r>
              <a:rPr lang="sv-SE" sz="1600" b="1" dirty="0" err="1"/>
              <a:t>Autonomous</a:t>
            </a:r>
            <a:r>
              <a:rPr lang="sv-SE" sz="1600" b="1" dirty="0"/>
              <a:t> Drive</a:t>
            </a: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5FBAF97D-B2CF-40D2-A445-0F0E8BF08C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75" y="4513956"/>
            <a:ext cx="2300841" cy="2110092"/>
          </a:xfrm>
          <a:prstGeom prst="rect">
            <a:avLst/>
          </a:prstGeom>
        </p:spPr>
      </p:pic>
      <p:pic>
        <p:nvPicPr>
          <p:cNvPr id="2" name="Getting Started with JetBot2">
            <a:hlinkClick r:id="" action="ppaction://media"/>
            <a:extLst>
              <a:ext uri="{FF2B5EF4-FFF2-40B4-BE49-F238E27FC236}">
                <a16:creationId xmlns:a16="http://schemas.microsoft.com/office/drawing/2014/main" id="{9422A0D7-3CC7-4E9E-8802-4175B8C18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6479" y="296781"/>
            <a:ext cx="10018423" cy="563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B_ptt-mall_SE">
  <a:themeElements>
    <a:clrScheme name="HB">
      <a:dk1>
        <a:srgbClr val="000000"/>
      </a:dk1>
      <a:lt1>
        <a:srgbClr val="FFFFFF"/>
      </a:lt1>
      <a:dk2>
        <a:srgbClr val="595959"/>
      </a:dk2>
      <a:lt2>
        <a:srgbClr val="EDEDED"/>
      </a:lt2>
      <a:accent1>
        <a:srgbClr val="836344"/>
      </a:accent1>
      <a:accent2>
        <a:srgbClr val="427083"/>
      </a:accent2>
      <a:accent3>
        <a:srgbClr val="DF4F86"/>
      </a:accent3>
      <a:accent4>
        <a:srgbClr val="833C59"/>
      </a:accent4>
      <a:accent5>
        <a:srgbClr val="47877E"/>
      </a:accent5>
      <a:accent6>
        <a:srgbClr val="66BBB0"/>
      </a:accent6>
      <a:hlink>
        <a:srgbClr val="0093B8"/>
      </a:hlink>
      <a:folHlink>
        <a:srgbClr val="73878B"/>
      </a:folHlink>
    </a:clrScheme>
    <a:fontScheme name="Högskolan i Borås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B_ptt-mall_SE.potx" id="{346D255F-F663-476B-BFCA-C034CD251E6E}" vid="{D3FACFA1-0CCD-4E9F-91A2-848585E2568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</TotalTime>
  <Words>343</Words>
  <Application>Microsoft Office PowerPoint</Application>
  <PresentationFormat>Bredbild</PresentationFormat>
  <Paragraphs>67</Paragraphs>
  <Slides>11</Slides>
  <Notes>1</Notes>
  <HiddenSlides>0</HiddenSlides>
  <MMClips>3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Garamond</vt:lpstr>
      <vt:lpstr>Office Theme</vt:lpstr>
      <vt:lpstr>HB_ptt-mall_SE</vt:lpstr>
      <vt:lpstr>Maskininlärning och Neurala nätverk  forskargrupp industriell ekonomi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HB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Magnus Bengtsson</dc:creator>
  <cp:lastModifiedBy>Magnus Bengtsson</cp:lastModifiedBy>
  <cp:revision>50</cp:revision>
  <dcterms:created xsi:type="dcterms:W3CDTF">2019-09-13T08:25:40Z</dcterms:created>
  <dcterms:modified xsi:type="dcterms:W3CDTF">2020-01-18T15:47:41Z</dcterms:modified>
</cp:coreProperties>
</file>